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86" r:id="rId13"/>
    <p:sldId id="269" r:id="rId14"/>
    <p:sldId id="272" r:id="rId15"/>
    <p:sldId id="273" r:id="rId16"/>
    <p:sldId id="270" r:id="rId17"/>
    <p:sldId id="271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4" r:id="rId28"/>
    <p:sldId id="282" r:id="rId29"/>
    <p:sldId id="285" r:id="rId30"/>
  </p:sldIdLst>
  <p:sldSz cx="9144000" cy="6858000" type="screen4x3"/>
  <p:notesSz cx="6797675" cy="9928225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08ED2"/>
    <a:srgbClr val="0066CC"/>
    <a:srgbClr val="0066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2787"/>
    <p:restoredTop sz="90929"/>
  </p:normalViewPr>
  <p:slideViewPr>
    <p:cSldViewPr>
      <p:cViewPr varScale="1">
        <p:scale>
          <a:sx n="109" d="100"/>
          <a:sy n="109" d="100"/>
        </p:scale>
        <p:origin x="42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3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EFD2275-FDD3-4BE3-9D3B-CC898D861598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57478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png>
</file>

<file path=ppt/media/image32.jpeg>
</file>

<file path=ppt/media/image33.png>
</file>

<file path=ppt/media/image34.jpeg>
</file>

<file path=ppt/media/image35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052" name="Rectangle 4"/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4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6463"/>
            <a:ext cx="4984750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noProof="0" smtClean="0"/>
              <a:t>Clique para editar os estilos do texto mestre</a:t>
            </a:r>
          </a:p>
          <a:p>
            <a:pPr lvl="1"/>
            <a:r>
              <a:rPr lang="pt-BR" altLang="pt-BR" noProof="0" smtClean="0"/>
              <a:t>Segundo nível</a:t>
            </a:r>
          </a:p>
          <a:p>
            <a:pPr lvl="2"/>
            <a:r>
              <a:rPr lang="pt-BR" altLang="pt-BR" noProof="0" smtClean="0"/>
              <a:t>Terceiro nível</a:t>
            </a:r>
          </a:p>
          <a:p>
            <a:pPr lvl="3"/>
            <a:r>
              <a:rPr lang="pt-BR" altLang="pt-BR" noProof="0" smtClean="0"/>
              <a:t>Quarto nível</a:t>
            </a:r>
          </a:p>
          <a:p>
            <a:pPr lvl="4"/>
            <a:r>
              <a:rPr lang="pt-BR" altLang="pt-BR" noProof="0" smtClean="0"/>
              <a:t>Quinto nível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E5DF207-69F3-4E34-87E6-E5385FE56C82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126025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B762413-2A41-4FC6-B77E-FE4728C18910}" type="slidenum">
              <a:rPr lang="pt-BR" altLang="pt-BR" sz="1200" smtClean="0"/>
              <a:pPr/>
              <a:t>1</a:t>
            </a:fld>
            <a:endParaRPr lang="pt-BR" altLang="pt-BR" sz="1200" smtClean="0"/>
          </a:p>
        </p:txBody>
      </p:sp>
      <p:sp>
        <p:nvSpPr>
          <p:cNvPr id="5123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3390559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B246389-A241-4224-81B1-CD9F7E0BE1AA}" type="slidenum">
              <a:rPr lang="pt-BR" altLang="pt-BR" sz="1200" smtClean="0"/>
              <a:pPr/>
              <a:t>10</a:t>
            </a:fld>
            <a:endParaRPr lang="pt-BR" altLang="pt-BR" sz="1200" smtClean="0"/>
          </a:p>
        </p:txBody>
      </p:sp>
      <p:sp>
        <p:nvSpPr>
          <p:cNvPr id="23555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3556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2510698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BDEF79E-62FD-4E7A-818D-EDE2A5443305}" type="slidenum">
              <a:rPr lang="pt-BR" altLang="pt-BR" sz="1200" smtClean="0"/>
              <a:pPr/>
              <a:t>11</a:t>
            </a:fld>
            <a:endParaRPr lang="pt-BR" altLang="pt-BR" sz="1200" smtClean="0"/>
          </a:p>
        </p:txBody>
      </p:sp>
      <p:sp>
        <p:nvSpPr>
          <p:cNvPr id="2560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874013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258D769-F515-4E73-833B-796EA1764766}" type="slidenum">
              <a:rPr lang="pt-BR" altLang="pt-BR" sz="1200" smtClean="0"/>
              <a:pPr/>
              <a:t>12</a:t>
            </a:fld>
            <a:endParaRPr lang="pt-BR" altLang="pt-BR" sz="1200" smtClean="0"/>
          </a:p>
        </p:txBody>
      </p:sp>
      <p:sp>
        <p:nvSpPr>
          <p:cNvPr id="2765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7652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763714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719BB0F-7085-48E6-908A-1AEA62E379D2}" type="slidenum">
              <a:rPr lang="pt-BR" altLang="pt-BR" sz="1200" smtClean="0"/>
              <a:pPr/>
              <a:t>13</a:t>
            </a:fld>
            <a:endParaRPr lang="pt-BR" altLang="pt-BR" sz="1200" smtClean="0"/>
          </a:p>
        </p:txBody>
      </p:sp>
      <p:sp>
        <p:nvSpPr>
          <p:cNvPr id="2969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970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1290443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7F679B8-2F52-471B-ACCF-94992DCC0508}" type="slidenum">
              <a:rPr lang="pt-BR" altLang="pt-BR" sz="1200" smtClean="0"/>
              <a:pPr/>
              <a:t>14</a:t>
            </a:fld>
            <a:endParaRPr lang="pt-BR" altLang="pt-BR" sz="1200" smtClean="0"/>
          </a:p>
        </p:txBody>
      </p:sp>
      <p:sp>
        <p:nvSpPr>
          <p:cNvPr id="31747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1748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2957604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42CB27B-EC37-456E-9CDD-AC3EBFA64B5D}" type="slidenum">
              <a:rPr lang="pt-BR" altLang="pt-BR" sz="1200" smtClean="0"/>
              <a:pPr/>
              <a:t>15</a:t>
            </a:fld>
            <a:endParaRPr lang="pt-BR" altLang="pt-BR" sz="1200" smtClean="0"/>
          </a:p>
        </p:txBody>
      </p:sp>
      <p:sp>
        <p:nvSpPr>
          <p:cNvPr id="33795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3796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23189772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54925A4-C86E-4526-8319-5897C3AE34C8}" type="slidenum">
              <a:rPr lang="pt-BR" altLang="pt-BR" sz="1200" smtClean="0"/>
              <a:pPr/>
              <a:t>16</a:t>
            </a:fld>
            <a:endParaRPr lang="pt-BR" altLang="pt-BR" sz="1200" smtClean="0"/>
          </a:p>
        </p:txBody>
      </p:sp>
      <p:sp>
        <p:nvSpPr>
          <p:cNvPr id="3584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5844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591827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B28C933-D465-4775-98FE-1071980EF6A3}" type="slidenum">
              <a:rPr lang="pt-BR" altLang="pt-BR" sz="1200" smtClean="0"/>
              <a:pPr/>
              <a:t>17</a:t>
            </a:fld>
            <a:endParaRPr lang="pt-BR" altLang="pt-BR" sz="1200" smtClean="0"/>
          </a:p>
        </p:txBody>
      </p:sp>
      <p:sp>
        <p:nvSpPr>
          <p:cNvPr id="3789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7892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40195238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C14D8C4-2DBD-4C0A-AD68-DA34BB203C9D}" type="slidenum">
              <a:rPr lang="pt-BR" altLang="pt-BR" sz="1200" smtClean="0"/>
              <a:pPr/>
              <a:t>18</a:t>
            </a:fld>
            <a:endParaRPr lang="pt-BR" altLang="pt-BR" sz="1200" smtClean="0"/>
          </a:p>
        </p:txBody>
      </p:sp>
      <p:sp>
        <p:nvSpPr>
          <p:cNvPr id="3993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994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2104442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F937A25-629F-422E-BF54-8F91C42E6602}" type="slidenum">
              <a:rPr lang="pt-BR" altLang="pt-BR" sz="1200" smtClean="0"/>
              <a:pPr/>
              <a:t>19</a:t>
            </a:fld>
            <a:endParaRPr lang="pt-BR" altLang="pt-BR" sz="1200" smtClean="0"/>
          </a:p>
        </p:txBody>
      </p:sp>
      <p:sp>
        <p:nvSpPr>
          <p:cNvPr id="41987" name="Rectangle 1026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988" name="Rectangle 1027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2830435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2FA9470-FAFC-4FB9-B71A-B7FF1ADD7902}" type="slidenum">
              <a:rPr lang="pt-BR" altLang="pt-BR" sz="1200" smtClean="0"/>
              <a:pPr/>
              <a:t>2</a:t>
            </a:fld>
            <a:endParaRPr lang="pt-BR" altLang="pt-BR" sz="1200" smtClean="0"/>
          </a:p>
        </p:txBody>
      </p:sp>
      <p:sp>
        <p:nvSpPr>
          <p:cNvPr id="7171" name="Rectangle 2"/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7998119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5304406-98B5-4453-B3C6-B8D2CC30668A}" type="slidenum">
              <a:rPr lang="pt-BR" altLang="pt-BR" sz="1200" smtClean="0"/>
              <a:pPr/>
              <a:t>20</a:t>
            </a:fld>
            <a:endParaRPr lang="pt-BR" altLang="pt-BR" sz="1200" smtClean="0"/>
          </a:p>
        </p:txBody>
      </p:sp>
      <p:sp>
        <p:nvSpPr>
          <p:cNvPr id="44035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4036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8679848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C012804-D940-49CE-AF5A-303DB394B68A}" type="slidenum">
              <a:rPr lang="pt-BR" altLang="pt-BR" sz="1200" smtClean="0"/>
              <a:pPr/>
              <a:t>21</a:t>
            </a:fld>
            <a:endParaRPr lang="pt-BR" altLang="pt-BR" sz="1200" smtClean="0"/>
          </a:p>
        </p:txBody>
      </p:sp>
      <p:sp>
        <p:nvSpPr>
          <p:cNvPr id="4608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6084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163397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69232A4-E924-4BA1-A022-8F441BF1611D}" type="slidenum">
              <a:rPr lang="pt-BR" altLang="pt-BR" sz="1200" smtClean="0"/>
              <a:pPr/>
              <a:t>22</a:t>
            </a:fld>
            <a:endParaRPr lang="pt-BR" altLang="pt-BR" sz="1200" smtClean="0"/>
          </a:p>
        </p:txBody>
      </p:sp>
      <p:sp>
        <p:nvSpPr>
          <p:cNvPr id="4813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8132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0286265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22B7C99-CA3C-440B-B85A-3D50204F7DDD}" type="slidenum">
              <a:rPr lang="pt-BR" altLang="pt-BR" sz="1200" smtClean="0"/>
              <a:pPr/>
              <a:t>23</a:t>
            </a:fld>
            <a:endParaRPr lang="pt-BR" altLang="pt-BR" sz="1200" smtClean="0"/>
          </a:p>
        </p:txBody>
      </p:sp>
      <p:sp>
        <p:nvSpPr>
          <p:cNvPr id="5017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018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361657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81D78B7-0D1C-4224-BC08-2379A0126F9C}" type="slidenum">
              <a:rPr lang="pt-BR" altLang="pt-BR" sz="1200" smtClean="0"/>
              <a:pPr/>
              <a:t>24</a:t>
            </a:fld>
            <a:endParaRPr lang="pt-BR" altLang="pt-BR" sz="1200" smtClean="0"/>
          </a:p>
        </p:txBody>
      </p:sp>
      <p:sp>
        <p:nvSpPr>
          <p:cNvPr id="52227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2228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0878606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BB458AF-F404-43AD-806A-BFDD58184885}" type="slidenum">
              <a:rPr lang="pt-BR" altLang="pt-BR" sz="1200" smtClean="0"/>
              <a:pPr/>
              <a:t>25</a:t>
            </a:fld>
            <a:endParaRPr lang="pt-BR" altLang="pt-BR" sz="1200" smtClean="0"/>
          </a:p>
        </p:txBody>
      </p:sp>
      <p:sp>
        <p:nvSpPr>
          <p:cNvPr id="54275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4276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421416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ED4A8F1-8560-4733-8DD8-B4452886DDDF}" type="slidenum">
              <a:rPr lang="pt-BR" altLang="pt-BR" sz="1200" smtClean="0"/>
              <a:pPr/>
              <a:t>26</a:t>
            </a:fld>
            <a:endParaRPr lang="pt-BR" altLang="pt-BR" sz="1200" smtClean="0"/>
          </a:p>
        </p:txBody>
      </p:sp>
      <p:sp>
        <p:nvSpPr>
          <p:cNvPr id="5632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6324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1271610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C22AAD8-4344-46B0-8351-067696B2C07B}" type="slidenum">
              <a:rPr lang="pt-BR" altLang="pt-BR" sz="1200" smtClean="0"/>
              <a:pPr/>
              <a:t>27</a:t>
            </a:fld>
            <a:endParaRPr lang="pt-BR" altLang="pt-BR" sz="1200" smtClean="0"/>
          </a:p>
        </p:txBody>
      </p:sp>
      <p:sp>
        <p:nvSpPr>
          <p:cNvPr id="5837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8372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444048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8EE7A075-C131-4871-A3BA-E6580265BC19}" type="slidenum">
              <a:rPr lang="pt-BR" altLang="pt-BR" sz="1200" smtClean="0"/>
              <a:pPr/>
              <a:t>28</a:t>
            </a:fld>
            <a:endParaRPr lang="pt-BR" altLang="pt-BR" sz="1200" smtClean="0"/>
          </a:p>
        </p:txBody>
      </p:sp>
      <p:sp>
        <p:nvSpPr>
          <p:cNvPr id="6041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8867072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C7301F8-D598-4F8A-9614-99062A63F749}" type="slidenum">
              <a:rPr lang="pt-BR" altLang="pt-BR" sz="1200" smtClean="0"/>
              <a:pPr/>
              <a:t>29</a:t>
            </a:fld>
            <a:endParaRPr lang="pt-BR" altLang="pt-BR" sz="1200" smtClean="0"/>
          </a:p>
        </p:txBody>
      </p:sp>
      <p:sp>
        <p:nvSpPr>
          <p:cNvPr id="62467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904507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E147F55-EE8B-46F5-BDF0-D921EBABD62C}" type="slidenum">
              <a:rPr lang="pt-BR" altLang="pt-BR" sz="1200" smtClean="0"/>
              <a:pPr/>
              <a:t>3</a:t>
            </a:fld>
            <a:endParaRPr lang="pt-BR" altLang="pt-BR" sz="1200" smtClean="0"/>
          </a:p>
        </p:txBody>
      </p:sp>
      <p:sp>
        <p:nvSpPr>
          <p:cNvPr id="921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2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2556422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9C5023A-DAF6-47A1-96A3-BF409AEE9FD0}" type="slidenum">
              <a:rPr lang="pt-BR" altLang="pt-BR" sz="1200" smtClean="0"/>
              <a:pPr/>
              <a:t>4</a:t>
            </a:fld>
            <a:endParaRPr lang="pt-BR" altLang="pt-BR" sz="1200" smtClean="0"/>
          </a:p>
        </p:txBody>
      </p:sp>
      <p:sp>
        <p:nvSpPr>
          <p:cNvPr id="11267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268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950320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753A0A1-49BB-40CB-B828-90AD7261EE76}" type="slidenum">
              <a:rPr lang="pt-BR" altLang="pt-BR" sz="1200" smtClean="0"/>
              <a:pPr/>
              <a:t>5</a:t>
            </a:fld>
            <a:endParaRPr lang="pt-BR" altLang="pt-BR" sz="1200" smtClean="0"/>
          </a:p>
        </p:txBody>
      </p:sp>
      <p:sp>
        <p:nvSpPr>
          <p:cNvPr id="13315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316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319164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DC4A7A5-8D3E-438A-AE4C-4EC62025BC8C}" type="slidenum">
              <a:rPr lang="pt-BR" altLang="pt-BR" sz="1200" smtClean="0"/>
              <a:pPr/>
              <a:t>6</a:t>
            </a:fld>
            <a:endParaRPr lang="pt-BR" altLang="pt-BR" sz="1200" smtClean="0"/>
          </a:p>
        </p:txBody>
      </p:sp>
      <p:sp>
        <p:nvSpPr>
          <p:cNvPr id="15363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5364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56926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53D403E-EF5F-42CF-BBE5-36592B5FED7B}" type="slidenum">
              <a:rPr lang="pt-BR" altLang="pt-BR" sz="1200" smtClean="0"/>
              <a:pPr/>
              <a:t>7</a:t>
            </a:fld>
            <a:endParaRPr lang="pt-BR" altLang="pt-BR" sz="1200" smtClean="0"/>
          </a:p>
        </p:txBody>
      </p:sp>
      <p:sp>
        <p:nvSpPr>
          <p:cNvPr id="17411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7412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344768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68DF698-0DDF-40E5-94ED-C6FA66722668}" type="slidenum">
              <a:rPr lang="pt-BR" altLang="pt-BR" sz="1200" smtClean="0"/>
              <a:pPr/>
              <a:t>8</a:t>
            </a:fld>
            <a:endParaRPr lang="pt-BR" altLang="pt-BR" sz="1200" smtClean="0"/>
          </a:p>
        </p:txBody>
      </p:sp>
      <p:sp>
        <p:nvSpPr>
          <p:cNvPr id="19459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9460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1577446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7616D65-483B-491E-A69C-19A55B0BECF0}" type="slidenum">
              <a:rPr lang="pt-BR" altLang="pt-BR" sz="1200" smtClean="0"/>
              <a:pPr/>
              <a:t>9</a:t>
            </a:fld>
            <a:endParaRPr lang="pt-BR" altLang="pt-BR" sz="1200" smtClean="0"/>
          </a:p>
        </p:txBody>
      </p:sp>
      <p:sp>
        <p:nvSpPr>
          <p:cNvPr id="21507" name="Rectangle 2"/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1508" name="Rectangle 3"/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64478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0121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9085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64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001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5882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99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532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4191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8894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603867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883800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9"/>
          <p:cNvSpPr>
            <a:spLocks noChangeShapeType="1"/>
          </p:cNvSpPr>
          <p:nvPr userDrawn="1"/>
        </p:nvSpPr>
        <p:spPr bwMode="auto">
          <a:xfrm>
            <a:off x="533400" y="914400"/>
            <a:ext cx="7239000" cy="0"/>
          </a:xfrm>
          <a:prstGeom prst="line">
            <a:avLst/>
          </a:prstGeom>
          <a:noFill/>
          <a:ln w="19050">
            <a:solidFill>
              <a:srgbClr val="008ED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pic>
        <p:nvPicPr>
          <p:cNvPr id="1027" name="Picture 12" descr="L:\Criações Design Gráfico\Identidade Visual\rodape.bmp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30863"/>
            <a:ext cx="9144000" cy="122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1.png"/><Relationship Id="rId5" Type="http://schemas.openxmlformats.org/officeDocument/2006/relationships/oleObject" Target="../embeddings/oleObject3.bin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png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5" descr="L:\Criações Design Gráfico\Identidade Visual\cabeçalho_0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620713"/>
            <a:ext cx="9144000" cy="623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Text Box 6"/>
          <p:cNvSpPr txBox="1">
            <a:spLocks noChangeArrowheads="1"/>
          </p:cNvSpPr>
          <p:nvPr/>
        </p:nvSpPr>
        <p:spPr bwMode="auto">
          <a:xfrm>
            <a:off x="577850" y="3141663"/>
            <a:ext cx="8458200" cy="97631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4400" b="1">
                <a:solidFill>
                  <a:schemeClr val="bg1"/>
                </a:solidFill>
                <a:latin typeface="Verdana" panose="020B0604030504040204" pitchFamily="34" charset="0"/>
              </a:rPr>
              <a:t>Água </a:t>
            </a:r>
            <a:r>
              <a:rPr lang="pt-BR" altLang="pt-BR" sz="3600" b="1">
                <a:solidFill>
                  <a:schemeClr val="bg1"/>
                </a:solidFill>
                <a:latin typeface="Verdana" panose="020B0604030504040204" pitchFamily="34" charset="0"/>
              </a:rPr>
              <a:t> </a:t>
            </a:r>
          </a:p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3600" b="1">
                <a:solidFill>
                  <a:schemeClr val="bg1"/>
                </a:solidFill>
                <a:latin typeface="Verdana" panose="020B0604030504040204" pitchFamily="34" charset="0"/>
              </a:rPr>
              <a:t>a energia da vida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22531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Estado de São Paulo</a:t>
            </a:r>
          </a:p>
        </p:txBody>
      </p:sp>
      <p:pic>
        <p:nvPicPr>
          <p:cNvPr id="22532" name="Picture 5" descr="MapaSPunMetropol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5389563" cy="360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Rectangle 6"/>
          <p:cNvSpPr>
            <a:spLocks noChangeArrowheads="1"/>
          </p:cNvSpPr>
          <p:nvPr/>
        </p:nvSpPr>
        <p:spPr bwMode="auto">
          <a:xfrm>
            <a:off x="4540250" y="1828800"/>
            <a:ext cx="4603750" cy="1235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92100" indent="-2921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n"/>
            </a:pPr>
            <a:r>
              <a:rPr lang="en-GB" altLang="pt-BR" sz="2000">
                <a:latin typeface="Verdana" panose="020B0604030504040204" pitchFamily="34" charset="0"/>
              </a:rPr>
              <a:t>248.809 km</a:t>
            </a:r>
            <a:r>
              <a:rPr lang="en-GB" altLang="pt-BR" sz="2000" baseline="30000">
                <a:latin typeface="Verdana" panose="020B0604030504040204" pitchFamily="34" charset="0"/>
              </a:rPr>
              <a:t>2</a:t>
            </a:r>
          </a:p>
          <a:p>
            <a:pPr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n"/>
            </a:pPr>
            <a:r>
              <a:rPr lang="en-GB" altLang="pt-BR" sz="2000">
                <a:latin typeface="Verdana" panose="020B0604030504040204" pitchFamily="34" charset="0"/>
              </a:rPr>
              <a:t>41 milhões de habitantes</a:t>
            </a:r>
          </a:p>
          <a:p>
            <a:pPr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n"/>
            </a:pPr>
            <a:r>
              <a:rPr lang="en-GB" altLang="pt-BR" sz="2000">
                <a:latin typeface="Verdana" panose="020B0604030504040204" pitchFamily="34" charset="0"/>
              </a:rPr>
              <a:t>645 municípios</a:t>
            </a:r>
          </a:p>
        </p:txBody>
      </p:sp>
      <p:sp>
        <p:nvSpPr>
          <p:cNvPr id="22534" name="Rectangle 7"/>
          <p:cNvSpPr>
            <a:spLocks noChangeArrowheads="1"/>
          </p:cNvSpPr>
          <p:nvPr/>
        </p:nvSpPr>
        <p:spPr bwMode="auto">
          <a:xfrm>
            <a:off x="5562600" y="3505200"/>
            <a:ext cx="3810000" cy="195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bIns="0"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n"/>
            </a:pPr>
            <a:r>
              <a:rPr lang="en-GB" altLang="pt-BR" sz="2000">
                <a:latin typeface="Verdana" panose="020B0604030504040204" pitchFamily="34" charset="0"/>
              </a:rPr>
              <a:t> Região Metropolitana de São Paulo RMSP:</a:t>
            </a:r>
          </a:p>
          <a:p>
            <a:pPr lvl="1"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¨"/>
            </a:pPr>
            <a:r>
              <a:rPr lang="en-GB" altLang="pt-BR" sz="2000">
                <a:latin typeface="Verdana" panose="020B0604030504040204" pitchFamily="34" charset="0"/>
              </a:rPr>
              <a:t> 39 municípios</a:t>
            </a:r>
          </a:p>
          <a:p>
            <a:pPr lvl="1">
              <a:lnSpc>
                <a:spcPct val="125000"/>
              </a:lnSpc>
              <a:buClr>
                <a:srgbClr val="CC0000"/>
              </a:buClr>
              <a:buSzPct val="75000"/>
              <a:buFont typeface="Wingdings" panose="05000000000000000000" pitchFamily="2" charset="2"/>
              <a:buChar char="¨"/>
            </a:pPr>
            <a:r>
              <a:rPr lang="en-GB" altLang="pt-BR" sz="2000">
                <a:latin typeface="Verdana" panose="020B0604030504040204" pitchFamily="34" charset="0"/>
              </a:rPr>
              <a:t> 19,6 milhões de habitantes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24579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Região Metropolitana de São Paulo</a:t>
            </a:r>
          </a:p>
        </p:txBody>
      </p:sp>
      <p:pic>
        <p:nvPicPr>
          <p:cNvPr id="24580" name="Picture 5" descr="guarao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4"/>
          <a:stretch>
            <a:fillRect/>
          </a:stretch>
        </p:blipFill>
        <p:spPr bwMode="auto">
          <a:xfrm>
            <a:off x="685800" y="2057400"/>
            <a:ext cx="5791200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 Box 7"/>
          <p:cNvSpPr txBox="1">
            <a:spLocks noChangeArrowheads="1"/>
          </p:cNvSpPr>
          <p:nvPr/>
        </p:nvSpPr>
        <p:spPr bwMode="auto">
          <a:xfrm>
            <a:off x="6477000" y="3352800"/>
            <a:ext cx="2420938" cy="130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9215" tIns="44608" rIns="89215" bIns="44608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r>
              <a:rPr lang="pt-BR" altLang="pt-BR" sz="2000">
                <a:latin typeface="Verdana" panose="020B0604030504040204" pitchFamily="34" charset="0"/>
              </a:rPr>
              <a:t>Área 8.051 km²</a:t>
            </a:r>
          </a:p>
          <a:p>
            <a:pPr algn="r"/>
            <a:r>
              <a:rPr lang="pt-BR" altLang="pt-BR" sz="2000">
                <a:latin typeface="Verdana" panose="020B0604030504040204" pitchFamily="34" charset="0"/>
              </a:rPr>
              <a:t>População 17,8 milhões de hab.</a:t>
            </a:r>
          </a:p>
          <a:p>
            <a:pPr algn="r"/>
            <a:r>
              <a:rPr lang="pt-BR" altLang="pt-BR" sz="2000">
                <a:latin typeface="Verdana" panose="020B0604030504040204" pitchFamily="34" charset="0"/>
              </a:rPr>
              <a:t>39 municípios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pic>
        <p:nvPicPr>
          <p:cNvPr id="26627" name="Picture 5" descr="C:\Documents and Settings\mvromanelli\Desktop\Luzia\Jaguari 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125" y="1255713"/>
            <a:ext cx="5873750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381000" y="1214438"/>
            <a:ext cx="81534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i="1">
                <a:solidFill>
                  <a:srgbClr val="008ED2"/>
                </a:solidFill>
                <a:latin typeface="Verdana" panose="020B0604030504040204" pitchFamily="34" charset="0"/>
              </a:rPr>
              <a:t>Sistemas de Abastecimento RMSP</a:t>
            </a:r>
          </a:p>
        </p:txBody>
      </p:sp>
      <p:pic>
        <p:nvPicPr>
          <p:cNvPr id="28676" name="Picture 5" descr="Figura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570038"/>
            <a:ext cx="6172200" cy="422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30723" name="Text Box 3"/>
          <p:cNvSpPr txBox="1">
            <a:spLocks noChangeArrowheads="1"/>
          </p:cNvSpPr>
          <p:nvPr/>
        </p:nvSpPr>
        <p:spPr bwMode="auto">
          <a:xfrm>
            <a:off x="533400" y="1143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i="1">
                <a:solidFill>
                  <a:srgbClr val="008ED2"/>
                </a:solidFill>
                <a:latin typeface="Verdana" panose="020B0604030504040204" pitchFamily="34" charset="0"/>
              </a:rPr>
              <a:t>Sistema de Tratamento de Esgotos</a:t>
            </a:r>
          </a:p>
        </p:txBody>
      </p:sp>
      <p:pic>
        <p:nvPicPr>
          <p:cNvPr id="30724" name="Picture 10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1F1F1"/>
              </a:clrFrom>
              <a:clrTo>
                <a:srgbClr val="F1F1F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75" y="1471613"/>
            <a:ext cx="6715125" cy="470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0725" name="Group 11"/>
          <p:cNvGrpSpPr>
            <a:grpSpLocks/>
          </p:cNvGrpSpPr>
          <p:nvPr/>
        </p:nvGrpSpPr>
        <p:grpSpPr bwMode="auto">
          <a:xfrm>
            <a:off x="5929313" y="3962400"/>
            <a:ext cx="1081087" cy="774700"/>
            <a:chOff x="3904" y="2602"/>
            <a:chExt cx="681" cy="488"/>
          </a:xfrm>
        </p:grpSpPr>
        <p:sp>
          <p:nvSpPr>
            <p:cNvPr id="30726" name="Rectangle 12"/>
            <p:cNvSpPr>
              <a:spLocks noChangeArrowheads="1"/>
            </p:cNvSpPr>
            <p:nvPr/>
          </p:nvSpPr>
          <p:spPr bwMode="auto">
            <a:xfrm>
              <a:off x="3904" y="2622"/>
              <a:ext cx="640" cy="468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pt-BR" altLang="pt-BR"/>
            </a:p>
          </p:txBody>
        </p:sp>
        <p:sp>
          <p:nvSpPr>
            <p:cNvPr id="30727" name="Text Box 13"/>
            <p:cNvSpPr txBox="1">
              <a:spLocks noChangeArrowheads="1"/>
            </p:cNvSpPr>
            <p:nvPr/>
          </p:nvSpPr>
          <p:spPr bwMode="auto">
            <a:xfrm>
              <a:off x="4013" y="2602"/>
              <a:ext cx="572" cy="4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33CCCC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>
              <a:lvl1pPr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defTabSz="7620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defTabSz="762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r>
                <a:rPr lang="pt-BR" altLang="pt-BR" sz="900" b="1">
                  <a:latin typeface="Arial" panose="020B0604020202020204" pitchFamily="34" charset="0"/>
                </a:rPr>
                <a:t>Interceptores</a:t>
              </a:r>
            </a:p>
            <a:p>
              <a:pPr eaLnBrk="1" hangingPunct="1"/>
              <a:r>
                <a:rPr lang="pt-BR" altLang="pt-BR" sz="900" b="1">
                  <a:latin typeface="Arial" panose="020B0604020202020204" pitchFamily="34" charset="0"/>
                </a:rPr>
                <a:t>Existente</a:t>
              </a:r>
            </a:p>
            <a:p>
              <a:pPr eaLnBrk="1" hangingPunct="1"/>
              <a:r>
                <a:rPr lang="pt-BR" altLang="pt-BR" sz="900" b="1">
                  <a:latin typeface="Arial" panose="020B0604020202020204" pitchFamily="34" charset="0"/>
                </a:rPr>
                <a:t>1ª Fase</a:t>
              </a:r>
            </a:p>
            <a:p>
              <a:pPr eaLnBrk="1" hangingPunct="1"/>
              <a:r>
                <a:rPr lang="pt-BR" altLang="pt-BR" sz="900" b="1">
                  <a:latin typeface="Arial" panose="020B0604020202020204" pitchFamily="34" charset="0"/>
                </a:rPr>
                <a:t>2ª Fase</a:t>
              </a:r>
            </a:p>
            <a:p>
              <a:pPr eaLnBrk="1" hangingPunct="1"/>
              <a:r>
                <a:rPr lang="pt-BR" altLang="pt-BR" sz="900" b="1">
                  <a:latin typeface="Arial" panose="020B0604020202020204" pitchFamily="34" charset="0"/>
                </a:rPr>
                <a:t>Futura</a:t>
              </a:r>
            </a:p>
          </p:txBody>
        </p:sp>
        <p:sp>
          <p:nvSpPr>
            <p:cNvPr id="30728" name="Rectangle 14"/>
            <p:cNvSpPr>
              <a:spLocks noChangeArrowheads="1"/>
            </p:cNvSpPr>
            <p:nvPr/>
          </p:nvSpPr>
          <p:spPr bwMode="auto">
            <a:xfrm>
              <a:off x="3955" y="2738"/>
              <a:ext cx="100" cy="47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pt-BR" altLang="pt-BR"/>
            </a:p>
          </p:txBody>
        </p:sp>
        <p:sp>
          <p:nvSpPr>
            <p:cNvPr id="30729" name="Rectangle 15"/>
            <p:cNvSpPr>
              <a:spLocks noChangeArrowheads="1"/>
            </p:cNvSpPr>
            <p:nvPr/>
          </p:nvSpPr>
          <p:spPr bwMode="auto">
            <a:xfrm>
              <a:off x="3952" y="2826"/>
              <a:ext cx="99" cy="47"/>
            </a:xfrm>
            <a:prstGeom prst="rect">
              <a:avLst/>
            </a:prstGeom>
            <a:solidFill>
              <a:srgbClr val="6633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pt-BR" altLang="pt-BR"/>
            </a:p>
          </p:txBody>
        </p:sp>
        <p:sp>
          <p:nvSpPr>
            <p:cNvPr id="30730" name="Rectangle 16"/>
            <p:cNvSpPr>
              <a:spLocks noChangeArrowheads="1"/>
            </p:cNvSpPr>
            <p:nvPr/>
          </p:nvSpPr>
          <p:spPr bwMode="auto">
            <a:xfrm>
              <a:off x="3952" y="2914"/>
              <a:ext cx="99" cy="47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pt-BR" altLang="pt-BR"/>
            </a:p>
          </p:txBody>
        </p:sp>
        <p:sp>
          <p:nvSpPr>
            <p:cNvPr id="30731" name="Rectangle 17"/>
            <p:cNvSpPr>
              <a:spLocks noChangeArrowheads="1"/>
            </p:cNvSpPr>
            <p:nvPr/>
          </p:nvSpPr>
          <p:spPr bwMode="auto">
            <a:xfrm>
              <a:off x="3952" y="2998"/>
              <a:ext cx="99" cy="47"/>
            </a:xfrm>
            <a:prstGeom prst="rect">
              <a:avLst/>
            </a:prstGeom>
            <a:solidFill>
              <a:srgbClr val="66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pt-BR" altLang="pt-BR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32771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Soluções ambientais para os clientes...</a:t>
            </a:r>
          </a:p>
        </p:txBody>
      </p:sp>
      <p:sp>
        <p:nvSpPr>
          <p:cNvPr id="32772" name="Text Box 9"/>
          <p:cNvSpPr txBox="1">
            <a:spLocks noChangeArrowheads="1"/>
          </p:cNvSpPr>
          <p:nvPr/>
        </p:nvSpPr>
        <p:spPr bwMode="auto">
          <a:xfrm>
            <a:off x="519113" y="1905000"/>
            <a:ext cx="7848600" cy="411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A Sabesp desenvolveu um conjunto de soluções eficazes para clientes que pensam na preservação do meio ambiente e na redução de seus gastos: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“Sabesp uma empresa de Soluções Ambientais”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lvl="1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- Programa de Uso Racional da Água (Pura);</a:t>
            </a:r>
          </a:p>
          <a:p>
            <a:pPr lvl="1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- Água de reúso;</a:t>
            </a:r>
          </a:p>
          <a:p>
            <a:pPr lvl="1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- Programa de Recebimento de Esgotos Não-Domésticos (Prend);</a:t>
            </a:r>
          </a:p>
          <a:p>
            <a:pPr lvl="1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- Outros Projetos.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1026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34819" name="Text Box 1027"/>
          <p:cNvSpPr txBox="1">
            <a:spLocks noChangeArrowheads="1"/>
          </p:cNvSpPr>
          <p:nvPr/>
        </p:nvSpPr>
        <p:spPr bwMode="auto">
          <a:xfrm>
            <a:off x="533400" y="1524000"/>
            <a:ext cx="8153400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Certificações/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Qualidade</a:t>
            </a:r>
          </a:p>
        </p:txBody>
      </p:sp>
      <p:pic>
        <p:nvPicPr>
          <p:cNvPr id="34820" name="Picture 1034" descr="premiaca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3" y="1279525"/>
            <a:ext cx="8370887" cy="489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36867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Limpeza de Caixa d’água</a:t>
            </a:r>
          </a:p>
        </p:txBody>
      </p:sp>
      <p:pic>
        <p:nvPicPr>
          <p:cNvPr id="36868" name="Picture 10" descr="Caixa dágu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590800"/>
            <a:ext cx="3214688" cy="2520950"/>
          </a:xfrm>
          <a:prstGeom prst="rect">
            <a:avLst/>
          </a:prstGeom>
          <a:noFill/>
          <a:ln w="38100">
            <a:solidFill>
              <a:srgbClr val="0000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869" name="Text Box 11"/>
          <p:cNvSpPr txBox="1">
            <a:spLocks noChangeArrowheads="1"/>
          </p:cNvSpPr>
          <p:nvPr/>
        </p:nvSpPr>
        <p:spPr bwMode="auto">
          <a:xfrm>
            <a:off x="457200" y="2438400"/>
            <a:ext cx="3910013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pt-BR" altLang="pt-BR">
                <a:latin typeface="Verdana" panose="020B0604030504040204" pitchFamily="34" charset="0"/>
              </a:rPr>
              <a:t>Lavar, pelo menos, </a:t>
            </a:r>
          </a:p>
          <a:p>
            <a:pPr algn="ctr"/>
            <a:r>
              <a:rPr lang="pt-BR" altLang="pt-BR">
                <a:latin typeface="Verdana" panose="020B0604030504040204" pitchFamily="34" charset="0"/>
              </a:rPr>
              <a:t>a cada  6 meses</a:t>
            </a:r>
          </a:p>
        </p:txBody>
      </p:sp>
      <p:sp>
        <p:nvSpPr>
          <p:cNvPr id="36870" name="Text Box 12"/>
          <p:cNvSpPr txBox="1">
            <a:spLocks noChangeArrowheads="1"/>
          </p:cNvSpPr>
          <p:nvPr/>
        </p:nvSpPr>
        <p:spPr bwMode="auto">
          <a:xfrm>
            <a:off x="838200" y="4114800"/>
            <a:ext cx="46482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pt-BR" altLang="pt-BR">
                <a:latin typeface="Verdana" panose="020B0604030504040204" pitchFamily="34" charset="0"/>
              </a:rPr>
              <a:t>Assim, a saúde de sua família estará sempre garantida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38915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</a:t>
            </a:r>
          </a:p>
        </p:txBody>
      </p:sp>
      <p:sp>
        <p:nvSpPr>
          <p:cNvPr id="38916" name="Text Box 9"/>
          <p:cNvSpPr txBox="1">
            <a:spLocks noChangeArrowheads="1"/>
          </p:cNvSpPr>
          <p:nvPr/>
        </p:nvSpPr>
        <p:spPr bwMode="auto">
          <a:xfrm>
            <a:off x="2590800" y="2151063"/>
            <a:ext cx="7848600" cy="3106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 </a:t>
            </a:r>
            <a:r>
              <a:rPr lang="pt-BR" altLang="pt-BR" sz="2200">
                <a:latin typeface="Verdana" panose="020B0604030504040204" pitchFamily="34" charset="0"/>
              </a:rPr>
              <a:t>Vazamentos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Hábitos inadequados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Equipamentos Hidráulicos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	- Desregulados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	- Não econômicos</a:t>
            </a:r>
          </a:p>
        </p:txBody>
      </p:sp>
      <p:pic>
        <p:nvPicPr>
          <p:cNvPr id="38917" name="Picture 10" descr="Torneira Gotas"/>
          <p:cNvPicPr>
            <a:picLocks noGrp="1"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313" y="1447800"/>
            <a:ext cx="1893887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38918" name="Object 11"/>
          <p:cNvGraphicFramePr>
            <a:graphicFrameLocks noChangeAspect="1"/>
          </p:cNvGraphicFramePr>
          <p:nvPr/>
        </p:nvGraphicFramePr>
        <p:xfrm>
          <a:off x="228600" y="4038600"/>
          <a:ext cx="1905000" cy="190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9" name="Photo Editor Photo" r:id="rId5" imgW="3780952" imgH="3780952" progId="MSPhotoEd.3">
                  <p:embed/>
                </p:oleObj>
              </mc:Choice>
              <mc:Fallback>
                <p:oleObj name="Photo Editor Photo" r:id="rId5" imgW="3780952" imgH="3780952" progId="MSPhotoEd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4038600"/>
                        <a:ext cx="1905000" cy="190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40963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Desperdício - Vazamento</a:t>
            </a:r>
          </a:p>
        </p:txBody>
      </p:sp>
      <p:sp>
        <p:nvSpPr>
          <p:cNvPr id="40964" name="Text Box 9"/>
          <p:cNvSpPr txBox="1">
            <a:spLocks noChangeArrowheads="1"/>
          </p:cNvSpPr>
          <p:nvPr/>
        </p:nvSpPr>
        <p:spPr bwMode="auto">
          <a:xfrm>
            <a:off x="609600" y="2286000"/>
            <a:ext cx="7848600" cy="3106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Gotejando, uma torneira chega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a um desperdício de 46 litros por dia,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isto é, 1.390 litros por mês.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Um filete de mais ou menos dois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milímetros totaliza 4.140 litros por mês.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Um filete de 4 milímetros equivale a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13.260 litros por mês de desperdício. </a:t>
            </a:r>
          </a:p>
        </p:txBody>
      </p:sp>
      <p:pic>
        <p:nvPicPr>
          <p:cNvPr id="40965" name="Picture 10" descr="C:\Documents and Settings\mvromanelli\Desktop\Luzia\torneir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3" y="2209800"/>
            <a:ext cx="2592387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6147" name="Text Box 7"/>
          <p:cNvSpPr txBox="1">
            <a:spLocks noChangeArrowheads="1"/>
          </p:cNvSpPr>
          <p:nvPr/>
        </p:nvSpPr>
        <p:spPr bwMode="auto">
          <a:xfrm>
            <a:off x="609600" y="4800600"/>
            <a:ext cx="8153400" cy="91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3600">
                <a:latin typeface="Verdana" panose="020B0604030504040204" pitchFamily="34" charset="0"/>
              </a:rPr>
              <a:t>A água no mundo,</a:t>
            </a:r>
          </a:p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3600">
                <a:latin typeface="Verdana" panose="020B0604030504040204" pitchFamily="34" charset="0"/>
              </a:rPr>
              <a:t>um mundo de água</a:t>
            </a:r>
          </a:p>
        </p:txBody>
      </p:sp>
      <p:pic>
        <p:nvPicPr>
          <p:cNvPr id="6148" name="Picture 11" descr="C:\Documents and Settings\mvromanelli\Desktop\Luzia\mundo_agu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219200"/>
            <a:ext cx="3143250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43011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Consertar Vazamentos</a:t>
            </a:r>
          </a:p>
        </p:txBody>
      </p:sp>
      <p:pic>
        <p:nvPicPr>
          <p:cNvPr id="43012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758950"/>
            <a:ext cx="7924800" cy="410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013" name="Text Box 11"/>
          <p:cNvSpPr txBox="1">
            <a:spLocks noChangeArrowheads="1"/>
          </p:cNvSpPr>
          <p:nvPr/>
        </p:nvSpPr>
        <p:spPr bwMode="auto">
          <a:xfrm>
            <a:off x="609600" y="5394325"/>
            <a:ext cx="8153400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2200">
                <a:latin typeface="Verdana" panose="020B0604030504040204" pitchFamily="34" charset="0"/>
              </a:rPr>
              <a:t>Evite desperdício-conserte vazamentos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45059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 de Água</a:t>
            </a:r>
          </a:p>
        </p:txBody>
      </p:sp>
      <p:sp>
        <p:nvSpPr>
          <p:cNvPr id="45060" name="Text Box 9"/>
          <p:cNvSpPr txBox="1">
            <a:spLocks noChangeArrowheads="1"/>
          </p:cNvSpPr>
          <p:nvPr/>
        </p:nvSpPr>
        <p:spPr bwMode="auto">
          <a:xfrm>
            <a:off x="519113" y="1905000"/>
            <a:ext cx="8320087" cy="3979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latin typeface="Verdana" panose="020B0604030504040204" pitchFamily="34" charset="0"/>
              </a:rPr>
              <a:t>O uso abundante de água não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latin typeface="Verdana" panose="020B0604030504040204" pitchFamily="34" charset="0"/>
              </a:rPr>
              <a:t>significa higiene correta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0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0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algn="ctr" eaLnBrk="1" hangingPunct="1">
              <a:lnSpc>
                <a:spcPct val="140000"/>
              </a:lnSpc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latin typeface="Verdana" panose="020B0604030504040204" pitchFamily="34" charset="0"/>
              </a:rPr>
              <a:t>Cultura do desperdício, gastam-se 180 litros (com duas descargas).</a:t>
            </a:r>
          </a:p>
          <a:p>
            <a:pPr algn="ct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latin typeface="Verdana" panose="020B0604030504040204" pitchFamily="34" charset="0"/>
              </a:rPr>
              <a:t>Com economia, seriam gastos em torno de 60 litros </a:t>
            </a:r>
          </a:p>
        </p:txBody>
      </p:sp>
      <p:pic>
        <p:nvPicPr>
          <p:cNvPr id="45061" name="Picture 10" descr="C:\Documents and Settings\mvromanelli\Desktop\Luzia\banh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066800"/>
            <a:ext cx="3236913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2" name="Text Box 12"/>
          <p:cNvSpPr txBox="1">
            <a:spLocks noChangeArrowheads="1"/>
          </p:cNvSpPr>
          <p:nvPr/>
        </p:nvSpPr>
        <p:spPr bwMode="auto">
          <a:xfrm>
            <a:off x="609600" y="3489325"/>
            <a:ext cx="44196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pt-BR" altLang="pt-BR" sz="2000">
                <a:latin typeface="Verdana" panose="020B0604030504040204" pitchFamily="34" charset="0"/>
              </a:rPr>
              <a:t>Ações de Desperdício (casa) - Higienização Pessoal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47107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Uso Racional da Água</a:t>
            </a:r>
          </a:p>
        </p:txBody>
      </p:sp>
      <p:sp>
        <p:nvSpPr>
          <p:cNvPr id="47108" name="Text Box 9"/>
          <p:cNvSpPr txBox="1">
            <a:spLocks noChangeArrowheads="1"/>
          </p:cNvSpPr>
          <p:nvPr/>
        </p:nvSpPr>
        <p:spPr bwMode="auto">
          <a:xfrm>
            <a:off x="1524000" y="1905000"/>
            <a:ext cx="7848600" cy="2436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Evite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descargas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desnecessárias</a:t>
            </a:r>
          </a:p>
        </p:txBody>
      </p:sp>
      <p:pic>
        <p:nvPicPr>
          <p:cNvPr id="47109" name="Picture 11" descr="C:\Documents and Settings\mvromanelli\Desktop\Luzia\lava louc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088" y="2209800"/>
            <a:ext cx="36576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49155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Lugar de lixo é no lixo</a:t>
            </a:r>
          </a:p>
        </p:txBody>
      </p:sp>
      <p:sp>
        <p:nvSpPr>
          <p:cNvPr id="49156" name="Text Box 9"/>
          <p:cNvSpPr txBox="1">
            <a:spLocks noChangeArrowheads="1"/>
          </p:cNvSpPr>
          <p:nvPr/>
        </p:nvSpPr>
        <p:spPr bwMode="auto">
          <a:xfrm>
            <a:off x="1295400" y="3124200"/>
            <a:ext cx="7848600" cy="109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Detritos nos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canos provocam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entupimentos</a:t>
            </a:r>
          </a:p>
        </p:txBody>
      </p:sp>
      <p:pic>
        <p:nvPicPr>
          <p:cNvPr id="49157" name="Picture 10" descr="C:\Documents and Settings\mvromanelli\Desktop\Luzia\lix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524000"/>
            <a:ext cx="2994025" cy="417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11" descr="C:\Documents and Settings\mvromanelli\Desktop\Luzia\lava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676400"/>
            <a:ext cx="3014663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3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51204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 de Água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endParaRPr lang="pt-BR" altLang="pt-BR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  <p:sp>
        <p:nvSpPr>
          <p:cNvPr id="51205" name="Text Box 9"/>
          <p:cNvSpPr txBox="1">
            <a:spLocks noChangeArrowheads="1"/>
          </p:cNvSpPr>
          <p:nvPr/>
        </p:nvSpPr>
        <p:spPr bwMode="auto">
          <a:xfrm>
            <a:off x="519113" y="1905000"/>
            <a:ext cx="5957887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 i="1">
                <a:solidFill>
                  <a:srgbClr val="008ED2"/>
                </a:solidFill>
                <a:latin typeface="Verdana" panose="020B0604030504040204" pitchFamily="34" charset="0"/>
              </a:rPr>
              <a:t>Na cozinha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Em 15 minutos, com ½ volta de abertura, 2 lavagens gastam 234 litros. </a:t>
            </a:r>
          </a:p>
        </p:txBody>
      </p:sp>
      <p:sp>
        <p:nvSpPr>
          <p:cNvPr id="51206" name="Text Box 10"/>
          <p:cNvSpPr txBox="1">
            <a:spLocks noChangeArrowheads="1"/>
          </p:cNvSpPr>
          <p:nvPr/>
        </p:nvSpPr>
        <p:spPr bwMode="auto">
          <a:xfrm>
            <a:off x="990600" y="3733800"/>
            <a:ext cx="6477000" cy="2649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Dicas: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Limpe os restos de comida e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jogue no lixo;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Coloque água até a metade da pia para ensaboar, enquanto isso feche a torneira;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Coloque água novamente para enxaguar.</a:t>
            </a:r>
          </a:p>
          <a:p>
            <a:pPr eaLnBrk="1" hangingPunct="1">
              <a:spcBef>
                <a:spcPct val="50000"/>
              </a:spcBef>
            </a:pPr>
            <a:endParaRPr lang="pt-BR" altLang="pt-BR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13" descr="C:\Documents and Settings\mvromanelli\Desktop\Luzia\lavadeir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286000"/>
            <a:ext cx="29337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53252" name="Text Box 10"/>
          <p:cNvSpPr txBox="1">
            <a:spLocks noChangeArrowheads="1"/>
          </p:cNvSpPr>
          <p:nvPr/>
        </p:nvSpPr>
        <p:spPr bwMode="auto">
          <a:xfrm>
            <a:off x="533400" y="1524000"/>
            <a:ext cx="8153400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 de Água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endParaRPr lang="pt-BR" altLang="pt-BR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  <p:sp>
        <p:nvSpPr>
          <p:cNvPr id="53253" name="Text Box 11"/>
          <p:cNvSpPr txBox="1">
            <a:spLocks noChangeArrowheads="1"/>
          </p:cNvSpPr>
          <p:nvPr/>
        </p:nvSpPr>
        <p:spPr bwMode="auto">
          <a:xfrm>
            <a:off x="2819400" y="1447800"/>
            <a:ext cx="5943600" cy="4446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 i="1">
                <a:solidFill>
                  <a:srgbClr val="008ED2"/>
                </a:solidFill>
                <a:latin typeface="Verdana" panose="020B0604030504040204" pitchFamily="34" charset="0"/>
              </a:rPr>
              <a:t>Na lavanderia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Em 30 minutos, com ½ volta de abertura, 1 lavagem gasta 234 litros.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Deixe acumular as roupas e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lave-as de uma só vez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Colocar água até metade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do tanque, deixando a torneira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fechada enquanto ensaboa.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Repetir essa operação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para enxágüe. Que tal usar </a:t>
            </a:r>
            <a:br>
              <a:rPr lang="pt-BR" altLang="pt-BR" sz="2200">
                <a:latin typeface="Verdana" panose="020B0604030504040204" pitchFamily="34" charset="0"/>
              </a:rPr>
            </a:br>
            <a:r>
              <a:rPr lang="pt-BR" altLang="pt-BR" sz="2200">
                <a:latin typeface="Verdana" panose="020B0604030504040204" pitchFamily="34" charset="0"/>
              </a:rPr>
              <a:t>a água utilizada para lavar o chão?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Char char="S"/>
            </a:pPr>
            <a:r>
              <a:rPr lang="pt-BR" altLang="pt-BR" sz="2200">
                <a:latin typeface="Verdana" panose="020B0604030504040204" pitchFamily="34" charset="0"/>
              </a:rPr>
              <a:t> Use a máquina com capacidade total.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3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55299" name="Text Box 4"/>
          <p:cNvSpPr txBox="1">
            <a:spLocks noChangeArrowheads="1"/>
          </p:cNvSpPr>
          <p:nvPr/>
        </p:nvSpPr>
        <p:spPr bwMode="auto">
          <a:xfrm>
            <a:off x="533400" y="1524000"/>
            <a:ext cx="8153400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 de Água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endParaRPr lang="pt-BR" altLang="pt-BR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  <p:sp>
        <p:nvSpPr>
          <p:cNvPr id="55300" name="Text Box 5"/>
          <p:cNvSpPr txBox="1">
            <a:spLocks noChangeArrowheads="1"/>
          </p:cNvSpPr>
          <p:nvPr/>
        </p:nvSpPr>
        <p:spPr bwMode="auto">
          <a:xfrm>
            <a:off x="685800" y="2057400"/>
            <a:ext cx="388620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 i="1">
                <a:solidFill>
                  <a:srgbClr val="008ED2"/>
                </a:solidFill>
                <a:latin typeface="Verdana" panose="020B0604030504040204" pitchFamily="34" charset="0"/>
              </a:rPr>
              <a:t>Fora da Casa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 i="1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1600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algn="ct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600" b="1">
                <a:solidFill>
                  <a:srgbClr val="008ED2"/>
                </a:solidFill>
                <a:latin typeface="Verdana" panose="020B0604030504040204" pitchFamily="34" charset="0"/>
              </a:rPr>
              <a:t>Em 15 minutos, </a:t>
            </a:r>
            <a:br>
              <a:rPr lang="pt-BR" altLang="pt-BR" sz="1600" b="1">
                <a:solidFill>
                  <a:srgbClr val="008ED2"/>
                </a:solidFill>
                <a:latin typeface="Verdana" panose="020B0604030504040204" pitchFamily="34" charset="0"/>
              </a:rPr>
            </a:br>
            <a:r>
              <a:rPr lang="pt-BR" altLang="pt-BR" sz="1600" b="1">
                <a:solidFill>
                  <a:srgbClr val="008ED2"/>
                </a:solidFill>
                <a:latin typeface="Verdana" panose="020B0604030504040204" pitchFamily="34" charset="0"/>
              </a:rPr>
              <a:t>gastam-se 279 litros.</a:t>
            </a:r>
          </a:p>
          <a:p>
            <a:pPr algn="ct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600" b="1">
                <a:latin typeface="Verdana" panose="020B0604030504040204" pitchFamily="34" charset="0"/>
              </a:rPr>
              <a:t>(varrer causa o mesmo efeito)</a:t>
            </a:r>
          </a:p>
        </p:txBody>
      </p:sp>
      <p:pic>
        <p:nvPicPr>
          <p:cNvPr id="55301" name="Picture 6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971800"/>
            <a:ext cx="3070225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2" name="Picture 7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181100"/>
            <a:ext cx="2286000" cy="179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303" name="Text Box 8"/>
          <p:cNvSpPr txBox="1">
            <a:spLocks noChangeArrowheads="1"/>
          </p:cNvSpPr>
          <p:nvPr/>
        </p:nvSpPr>
        <p:spPr bwMode="auto">
          <a:xfrm>
            <a:off x="5029200" y="3048000"/>
            <a:ext cx="3962400" cy="278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pt-BR" altLang="pt-BR" sz="1600" b="1">
                <a:solidFill>
                  <a:srgbClr val="008ED2"/>
                </a:solidFill>
                <a:latin typeface="Verdana" panose="020B0604030504040204" pitchFamily="34" charset="0"/>
              </a:rPr>
              <a:t>Em 10 minutos,</a:t>
            </a:r>
          </a:p>
          <a:p>
            <a:pPr algn="ctr"/>
            <a:r>
              <a:rPr lang="pt-BR" altLang="pt-BR" sz="1600" b="1">
                <a:solidFill>
                  <a:srgbClr val="008ED2"/>
                </a:solidFill>
                <a:latin typeface="Verdana" panose="020B0604030504040204" pitchFamily="34" charset="0"/>
              </a:rPr>
              <a:t>gastam-se 186 litros.</a:t>
            </a:r>
          </a:p>
          <a:p>
            <a:pPr algn="ctr">
              <a:buClr>
                <a:srgbClr val="0033CC"/>
              </a:buClr>
              <a:buSzPts val="1400"/>
              <a:buFont typeface="Wingdings" panose="05000000000000000000" pitchFamily="2" charset="2"/>
              <a:buChar char="S"/>
            </a:pPr>
            <a:r>
              <a:rPr lang="pt-BR" altLang="pt-BR" sz="1600" b="1">
                <a:latin typeface="Verdana" panose="020B0604030504040204" pitchFamily="34" charset="0"/>
              </a:rPr>
              <a:t>NNo Verão - regar no período da manhã ou fim de tarde;</a:t>
            </a:r>
          </a:p>
          <a:p>
            <a:pPr algn="ctr">
              <a:buClr>
                <a:srgbClr val="0033CC"/>
              </a:buClr>
              <a:buSzPts val="1400"/>
              <a:buFont typeface="Wingdings" panose="05000000000000000000" pitchFamily="2" charset="2"/>
              <a:buChar char="S"/>
            </a:pPr>
            <a:r>
              <a:rPr lang="pt-BR" altLang="pt-BR" sz="1600" b="1">
                <a:latin typeface="Verdana" panose="020B0604030504040204" pitchFamily="34" charset="0"/>
              </a:rPr>
              <a:t>NNo inverno - regar pela manhã em dias alternados;</a:t>
            </a:r>
          </a:p>
          <a:p>
            <a:pPr algn="ctr">
              <a:buClr>
                <a:srgbClr val="0033CC"/>
              </a:buClr>
              <a:buSzPts val="1400"/>
              <a:buFont typeface="Wingdings" panose="05000000000000000000" pitchFamily="2" charset="2"/>
              <a:buChar char="S"/>
            </a:pPr>
            <a:r>
              <a:rPr lang="pt-BR" altLang="pt-BR" sz="1600" b="1">
                <a:latin typeface="Verdana" panose="020B0604030504040204" pitchFamily="34" charset="0"/>
              </a:rPr>
              <a:t> Utilize mangueira com regador ou esguicho.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 Box 3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57347" name="Text Box 4"/>
          <p:cNvSpPr txBox="1">
            <a:spLocks noChangeArrowheads="1"/>
          </p:cNvSpPr>
          <p:nvPr/>
        </p:nvSpPr>
        <p:spPr bwMode="auto">
          <a:xfrm>
            <a:off x="533400" y="1524000"/>
            <a:ext cx="8153400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Dicas de Economia de Água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endParaRPr lang="pt-BR" altLang="pt-BR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  <p:sp>
        <p:nvSpPr>
          <p:cNvPr id="57348" name="Text Box 5"/>
          <p:cNvSpPr txBox="1">
            <a:spLocks noChangeArrowheads="1"/>
          </p:cNvSpPr>
          <p:nvPr/>
        </p:nvSpPr>
        <p:spPr bwMode="auto">
          <a:xfrm>
            <a:off x="838200" y="2411413"/>
            <a:ext cx="3886200" cy="2436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Em 30 minutos, ½ volta de abertura, na lavagem gastam-se 560 litros.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Se lavar 1 vez por mês usando 4 baldes gastará 40 litros.</a:t>
            </a:r>
          </a:p>
        </p:txBody>
      </p:sp>
      <p:pic>
        <p:nvPicPr>
          <p:cNvPr id="57349" name="Picture 6" descr="C:\Documents and Settings\mvromanelli\Desktop\Luzia\carr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905000"/>
            <a:ext cx="4114800" cy="3675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59395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785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Responsabilidade Social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</a:pPr>
            <a:endParaRPr lang="pt-BR" altLang="pt-BR">
              <a:solidFill>
                <a:srgbClr val="008ED2"/>
              </a:solidFill>
              <a:latin typeface="Verdana" panose="020B0604030504040204" pitchFamily="34" charset="0"/>
            </a:endParaRPr>
          </a:p>
        </p:txBody>
      </p:sp>
      <p:sp>
        <p:nvSpPr>
          <p:cNvPr id="59396" name="Rectangle 11"/>
          <p:cNvSpPr>
            <a:spLocks noChangeArrowheads="1"/>
          </p:cNvSpPr>
          <p:nvPr/>
        </p:nvSpPr>
        <p:spPr bwMode="auto">
          <a:xfrm>
            <a:off x="0" y="5257800"/>
            <a:ext cx="9677400" cy="1828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endParaRPr lang="pt-BR" altLang="pt-BR"/>
          </a:p>
        </p:txBody>
      </p:sp>
      <p:pic>
        <p:nvPicPr>
          <p:cNvPr id="59397" name="Picture 10" descr="C:\Documents and Settings\mvromanelli\Desktop\Luzia\belinh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288" y="1600200"/>
            <a:ext cx="4049712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8" name="Text Box 9"/>
          <p:cNvSpPr txBox="1">
            <a:spLocks noChangeArrowheads="1"/>
          </p:cNvSpPr>
          <p:nvPr/>
        </p:nvSpPr>
        <p:spPr bwMode="auto">
          <a:xfrm>
            <a:off x="609600" y="2286000"/>
            <a:ext cx="4662488" cy="4446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 i="1">
                <a:solidFill>
                  <a:srgbClr val="008ED2"/>
                </a:solidFill>
                <a:latin typeface="Verdana" panose="020B0604030504040204" pitchFamily="34" charset="0"/>
              </a:rPr>
              <a:t>Compromisso com a sociedade, tarifas justas e reais, inclusão social e benefícios concretos</a:t>
            </a:r>
            <a:r>
              <a:rPr lang="pt-BR" altLang="pt-BR" sz="2200">
                <a:latin typeface="Verdana" panose="020B0604030504040204" pitchFamily="34" charset="0"/>
              </a:rPr>
              <a:t>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- Tarifa social para população de baixa renda e entidades de assistência social*;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- Redução do nível de inadimplência;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- Economia com impostos;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- Mais de 140 projetos com a comunidade socioambientais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61443" name="Text Box 6"/>
          <p:cNvSpPr txBox="1">
            <a:spLocks noChangeArrowheads="1"/>
          </p:cNvSpPr>
          <p:nvPr/>
        </p:nvSpPr>
        <p:spPr bwMode="auto">
          <a:xfrm>
            <a:off x="609600" y="2286000"/>
            <a:ext cx="4662488" cy="210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“Cada ser está sendo convocado a fazer a sua parte. Conscientemente,cuidar de cada gota d’água: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200">
              <a:solidFill>
                <a:srgbClr val="008ED2"/>
              </a:solidFill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solidFill>
                  <a:srgbClr val="008ED2"/>
                </a:solidFill>
                <a:latin typeface="Verdana" panose="020B0604030504040204" pitchFamily="34" charset="0"/>
              </a:rPr>
              <a:t>Gotas de Vida”</a:t>
            </a:r>
          </a:p>
        </p:txBody>
      </p:sp>
      <p:grpSp>
        <p:nvGrpSpPr>
          <p:cNvPr id="61444" name="Group 7"/>
          <p:cNvGrpSpPr>
            <a:grpSpLocks/>
          </p:cNvGrpSpPr>
          <p:nvPr/>
        </p:nvGrpSpPr>
        <p:grpSpPr bwMode="auto">
          <a:xfrm>
            <a:off x="5486400" y="1219200"/>
            <a:ext cx="3124200" cy="4495800"/>
            <a:chOff x="1632" y="288"/>
            <a:chExt cx="2400" cy="3888"/>
          </a:xfrm>
        </p:grpSpPr>
        <p:pic>
          <p:nvPicPr>
            <p:cNvPr id="61445" name="Picture 8" descr="C:\Documents and Settings\showroom\Desktop\waterdrops1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2" y="2640"/>
              <a:ext cx="2400" cy="1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6" name="Picture 9" descr="C:\Documents and Settings\showroom\Desktop\terra1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2" y="288"/>
              <a:ext cx="2400" cy="2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1026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8195" name="Text Box 1027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Água Doce, Recurso Escasso</a:t>
            </a:r>
          </a:p>
        </p:txBody>
      </p:sp>
      <p:grpSp>
        <p:nvGrpSpPr>
          <p:cNvPr id="8196" name="Group 1031"/>
          <p:cNvGrpSpPr>
            <a:grpSpLocks/>
          </p:cNvGrpSpPr>
          <p:nvPr/>
        </p:nvGrpSpPr>
        <p:grpSpPr bwMode="auto">
          <a:xfrm>
            <a:off x="609600" y="3429000"/>
            <a:ext cx="7920038" cy="2249488"/>
            <a:chOff x="476" y="2467"/>
            <a:chExt cx="4989" cy="1417"/>
          </a:xfrm>
        </p:grpSpPr>
        <p:pic>
          <p:nvPicPr>
            <p:cNvPr id="8198" name="Picture 1032" descr="Mananciai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6" y="2467"/>
              <a:ext cx="1572" cy="14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199" name="Picture 1033" descr="Tiet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" y="2467"/>
              <a:ext cx="1212" cy="13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200" name="Picture 1034" descr="Crianca_torneir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8" y="2467"/>
              <a:ext cx="727" cy="12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201" name="Picture 1035" descr="cliente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82" y="2512"/>
              <a:ext cx="866" cy="11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197" name="Text Box 1036"/>
          <p:cNvSpPr txBox="1">
            <a:spLocks noChangeArrowheads="1"/>
          </p:cNvSpPr>
          <p:nvPr/>
        </p:nvSpPr>
        <p:spPr bwMode="auto">
          <a:xfrm>
            <a:off x="519113" y="1905000"/>
            <a:ext cx="78486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Em 2025, 1 bilhão de pessoas no mundo não terão água potável para consumir, segundo a Organização Mundial de Saúde (OMS)</a:t>
            </a:r>
          </a:p>
          <a:p>
            <a:pPr eaLnBrk="1" hangingPunct="1">
              <a:spcBef>
                <a:spcPct val="50000"/>
              </a:spcBef>
            </a:pPr>
            <a:endParaRPr lang="pt-BR" altLang="pt-BR" sz="2200">
              <a:latin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pic>
        <p:nvPicPr>
          <p:cNvPr id="10243" name="Picture 10" descr="terranuvens"/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675" y="1371600"/>
            <a:ext cx="4244975" cy="424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244" name="Text Box 9"/>
          <p:cNvSpPr txBox="1">
            <a:spLocks noChangeArrowheads="1"/>
          </p:cNvSpPr>
          <p:nvPr/>
        </p:nvSpPr>
        <p:spPr bwMode="auto">
          <a:xfrm>
            <a:off x="6548438" y="4800600"/>
            <a:ext cx="2362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Doce:</a:t>
            </a:r>
            <a:r>
              <a:rPr lang="pt-BR" altLang="pt-BR" sz="1800">
                <a:latin typeface="Verdana" panose="020B0604030504040204" pitchFamily="34" charset="0"/>
              </a:rPr>
              <a:t> 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latin typeface="Verdana" panose="020B0604030504040204" pitchFamily="34" charset="0"/>
              </a:rPr>
              <a:t>2,7%</a:t>
            </a:r>
          </a:p>
        </p:txBody>
      </p:sp>
      <p:sp>
        <p:nvSpPr>
          <p:cNvPr id="10245" name="Text Box 11"/>
          <p:cNvSpPr txBox="1">
            <a:spLocks noChangeArrowheads="1"/>
          </p:cNvSpPr>
          <p:nvPr/>
        </p:nvSpPr>
        <p:spPr bwMode="auto">
          <a:xfrm>
            <a:off x="457200" y="4173538"/>
            <a:ext cx="3962400" cy="1465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18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Calotas Polares:</a:t>
            </a:r>
            <a:r>
              <a:rPr lang="pt-BR" altLang="pt-BR" sz="1800">
                <a:latin typeface="Verdana" panose="020B0604030504040204" pitchFamily="34" charset="0"/>
              </a:rPr>
              <a:t> 68,9 %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Água subterrânea doce:</a:t>
            </a:r>
            <a:r>
              <a:rPr lang="pt-BR" altLang="pt-BR" sz="1800">
                <a:latin typeface="Verdana" panose="020B0604030504040204" pitchFamily="34" charset="0"/>
              </a:rPr>
              <a:t> 29,9 %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Rios e lagos:</a:t>
            </a:r>
            <a:r>
              <a:rPr lang="pt-BR" altLang="pt-BR" sz="1800">
                <a:latin typeface="Verdana" panose="020B0604030504040204" pitchFamily="34" charset="0"/>
              </a:rPr>
              <a:t> 0,3 %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Outros:</a:t>
            </a:r>
            <a:r>
              <a:rPr lang="pt-BR" altLang="pt-BR" sz="1800">
                <a:latin typeface="Verdana" panose="020B0604030504040204" pitchFamily="34" charset="0"/>
              </a:rPr>
              <a:t> 0,9% </a:t>
            </a:r>
          </a:p>
        </p:txBody>
      </p:sp>
      <p:sp>
        <p:nvSpPr>
          <p:cNvPr id="10246" name="Text Box 12"/>
          <p:cNvSpPr txBox="1">
            <a:spLocks noChangeArrowheads="1"/>
          </p:cNvSpPr>
          <p:nvPr/>
        </p:nvSpPr>
        <p:spPr bwMode="auto">
          <a:xfrm>
            <a:off x="533400" y="2725738"/>
            <a:ext cx="2971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¼ do Planeta</a:t>
            </a:r>
            <a:r>
              <a:rPr lang="pt-BR" altLang="pt-BR" sz="1800">
                <a:latin typeface="Verdana" panose="020B0604030504040204" pitchFamily="34" charset="0"/>
              </a:rPr>
              <a:t> = Terra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¾ do Planeta</a:t>
            </a:r>
            <a:r>
              <a:rPr lang="pt-BR" altLang="pt-BR" sz="1800">
                <a:latin typeface="Verdana" panose="020B0604030504040204" pitchFamily="34" charset="0"/>
              </a:rPr>
              <a:t> = Água</a:t>
            </a:r>
          </a:p>
        </p:txBody>
      </p:sp>
      <p:sp>
        <p:nvSpPr>
          <p:cNvPr id="10247" name="Text Box 13"/>
          <p:cNvSpPr txBox="1">
            <a:spLocks noChangeArrowheads="1"/>
          </p:cNvSpPr>
          <p:nvPr/>
        </p:nvSpPr>
        <p:spPr bwMode="auto">
          <a:xfrm>
            <a:off x="6629400" y="1447800"/>
            <a:ext cx="2362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solidFill>
                  <a:srgbClr val="008ED2"/>
                </a:solidFill>
                <a:latin typeface="Verdana" panose="020B0604030504040204" pitchFamily="34" charset="0"/>
              </a:rPr>
              <a:t>Salgada:</a:t>
            </a:r>
            <a:r>
              <a:rPr lang="pt-BR" altLang="pt-BR" sz="1800">
                <a:latin typeface="Verdana" panose="020B0604030504040204" pitchFamily="34" charset="0"/>
              </a:rPr>
              <a:t> </a:t>
            </a:r>
          </a:p>
          <a:p>
            <a:pPr algn="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>
                <a:latin typeface="Verdana" panose="020B0604030504040204" pitchFamily="34" charset="0"/>
              </a:rPr>
              <a:t>97,3%</a:t>
            </a:r>
          </a:p>
        </p:txBody>
      </p:sp>
      <p:sp>
        <p:nvSpPr>
          <p:cNvPr id="10248" name="Text Box 3"/>
          <p:cNvSpPr txBox="1">
            <a:spLocks noChangeArrowheads="1"/>
          </p:cNvSpPr>
          <p:nvPr/>
        </p:nvSpPr>
        <p:spPr bwMode="auto">
          <a:xfrm>
            <a:off x="457200" y="1493838"/>
            <a:ext cx="4114800" cy="639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Distribuição da </a:t>
            </a:r>
          </a:p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água no Planeta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533400" y="12954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A Crise Mundial da Água</a:t>
            </a:r>
          </a:p>
        </p:txBody>
      </p:sp>
      <p:sp>
        <p:nvSpPr>
          <p:cNvPr id="12292" name="Text Box 9"/>
          <p:cNvSpPr txBox="1">
            <a:spLocks noChangeArrowheads="1"/>
          </p:cNvSpPr>
          <p:nvPr/>
        </p:nvSpPr>
        <p:spPr bwMode="auto">
          <a:xfrm>
            <a:off x="762000" y="1633538"/>
            <a:ext cx="78486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1800" b="1" i="1">
                <a:solidFill>
                  <a:srgbClr val="008ED2"/>
                </a:solidFill>
                <a:latin typeface="Verdana" panose="020B0604030504040204" pitchFamily="34" charset="0"/>
              </a:rPr>
              <a:t>Distribuição dos Recursos Hídricos no Continente</a:t>
            </a:r>
          </a:p>
        </p:txBody>
      </p:sp>
      <p:graphicFrame>
        <p:nvGraphicFramePr>
          <p:cNvPr id="12293" name="Object 11"/>
          <p:cNvGraphicFramePr>
            <a:graphicFrameLocks noChangeAspect="1"/>
          </p:cNvGraphicFramePr>
          <p:nvPr/>
        </p:nvGraphicFramePr>
        <p:xfrm>
          <a:off x="1404938" y="2000250"/>
          <a:ext cx="6477000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4" name="Imagem de bitmap" r:id="rId4" imgW="10895238" imgH="5714286" progId="Paint.Picture">
                  <p:embed/>
                </p:oleObj>
              </mc:Choice>
              <mc:Fallback>
                <p:oleObj name="Imagem de bitmap" r:id="rId4" imgW="10895238" imgH="5714286" progId="Paint.Picture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962" r="1962" b="4617"/>
                      <a:stretch>
                        <a:fillRect/>
                      </a:stretch>
                    </p:blipFill>
                    <p:spPr bwMode="auto">
                      <a:xfrm>
                        <a:off x="1404938" y="2000250"/>
                        <a:ext cx="6477000" cy="3860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533400" y="14478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E no Brasil?</a:t>
            </a:r>
          </a:p>
        </p:txBody>
      </p:sp>
      <p:pic>
        <p:nvPicPr>
          <p:cNvPr id="14340" name="Picture 10" descr="MapaMundi"/>
          <p:cNvPicPr>
            <a:picLocks noGrp="1"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898650"/>
            <a:ext cx="4267200" cy="389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341" name="Text Box 11"/>
          <p:cNvSpPr txBox="1">
            <a:spLocks noChangeArrowheads="1"/>
          </p:cNvSpPr>
          <p:nvPr/>
        </p:nvSpPr>
        <p:spPr bwMode="auto">
          <a:xfrm>
            <a:off x="4945063" y="3482975"/>
            <a:ext cx="4427537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Mais de 70 %</a:t>
            </a:r>
            <a:r>
              <a:rPr lang="pt-BR" altLang="pt-BR" sz="2000">
                <a:latin typeface="Verdana" panose="020B0604030504040204" pitchFamily="34" charset="0"/>
              </a:rPr>
              <a:t> das águas brasileiras  estão nos rios da Amazônia</a:t>
            </a:r>
          </a:p>
        </p:txBody>
      </p:sp>
      <p:sp>
        <p:nvSpPr>
          <p:cNvPr id="14342" name="Text Box 12"/>
          <p:cNvSpPr txBox="1">
            <a:spLocks noChangeArrowheads="1"/>
          </p:cNvSpPr>
          <p:nvPr/>
        </p:nvSpPr>
        <p:spPr bwMode="auto">
          <a:xfrm>
            <a:off x="3422650" y="4694238"/>
            <a:ext cx="48069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1,6%</a:t>
            </a:r>
            <a:r>
              <a:rPr lang="pt-BR" altLang="pt-BR" sz="2000">
                <a:latin typeface="Verdana" panose="020B0604030504040204" pitchFamily="34" charset="0"/>
              </a:rPr>
              <a:t> dessas águas estão no Estado de São Paulo, que abriga 22% da população brasileira</a:t>
            </a:r>
          </a:p>
        </p:txBody>
      </p:sp>
      <p:sp>
        <p:nvSpPr>
          <p:cNvPr id="14343" name="Text Box 13"/>
          <p:cNvSpPr txBox="1">
            <a:spLocks noChangeArrowheads="1"/>
          </p:cNvSpPr>
          <p:nvPr/>
        </p:nvSpPr>
        <p:spPr bwMode="auto">
          <a:xfrm>
            <a:off x="5499100" y="2060575"/>
            <a:ext cx="3008313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pt-BR" altLang="pt-BR" sz="2000">
                <a:latin typeface="Verdana" panose="020B0604030504040204" pitchFamily="34" charset="0"/>
              </a:rPr>
              <a:t>O Brasil é possuidor de </a:t>
            </a:r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12 a 14 %</a:t>
            </a:r>
            <a:r>
              <a:rPr lang="pt-BR" altLang="pt-BR" sz="2000">
                <a:latin typeface="Verdana" panose="020B0604030504040204" pitchFamily="34" charset="0"/>
              </a:rPr>
              <a:t>  da água da terra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Brasil</a:t>
            </a:r>
          </a:p>
        </p:txBody>
      </p:sp>
      <p:sp>
        <p:nvSpPr>
          <p:cNvPr id="16388" name="Text Box 9"/>
          <p:cNvSpPr txBox="1">
            <a:spLocks noChangeArrowheads="1"/>
          </p:cNvSpPr>
          <p:nvPr/>
        </p:nvSpPr>
        <p:spPr bwMode="auto">
          <a:xfrm>
            <a:off x="519113" y="1905000"/>
            <a:ext cx="78486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Um país abençoado 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200">
                <a:latin typeface="Verdana" panose="020B0604030504040204" pitchFamily="34" charset="0"/>
              </a:rPr>
              <a:t>pela água! </a:t>
            </a:r>
          </a:p>
        </p:txBody>
      </p:sp>
      <p:pic>
        <p:nvPicPr>
          <p:cNvPr id="16389" name="Picture 13" descr="C:\Documents and Settings\showroom\Desktop\brasil águ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219200"/>
            <a:ext cx="44640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18435" name="Text Box 3"/>
          <p:cNvSpPr txBox="1">
            <a:spLocks noChangeArrowheads="1"/>
          </p:cNvSpPr>
          <p:nvPr/>
        </p:nvSpPr>
        <p:spPr bwMode="auto">
          <a:xfrm>
            <a:off x="533400" y="1524000"/>
            <a:ext cx="81534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A Sabesp</a:t>
            </a:r>
          </a:p>
        </p:txBody>
      </p:sp>
      <p:sp>
        <p:nvSpPr>
          <p:cNvPr id="18436" name="Text Box 9"/>
          <p:cNvSpPr txBox="1">
            <a:spLocks noChangeArrowheads="1"/>
          </p:cNvSpPr>
          <p:nvPr/>
        </p:nvSpPr>
        <p:spPr bwMode="auto">
          <a:xfrm>
            <a:off x="519113" y="1905000"/>
            <a:ext cx="7848600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Status:</a:t>
            </a:r>
            <a:r>
              <a:rPr lang="pt-BR" altLang="pt-BR" sz="2000">
                <a:latin typeface="Verdana" panose="020B0604030504040204" pitchFamily="34" charset="0"/>
              </a:rPr>
              <a:t> 	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latin typeface="Verdana" panose="020B0604030504040204" pitchFamily="34" charset="0"/>
              </a:rPr>
              <a:t>Fundada em 1973 como sociedade de participação acionária (Governo do Estado de São Paulo, acionistas privados e municípios)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0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Atribuições: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latin typeface="Verdana" panose="020B0604030504040204" pitchFamily="34" charset="0"/>
              </a:rPr>
              <a:t>Planejar, executar e operar serviços de saneamento básico em todo o território do Estado de São Paulo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0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Patrimônio Líquido:</a:t>
            </a:r>
            <a:r>
              <a:rPr lang="pt-BR" altLang="pt-BR" sz="2000">
                <a:latin typeface="Verdana" panose="020B0604030504040204" pitchFamily="34" charset="0"/>
              </a:rPr>
              <a:t> R$ 9,7 bilhões*</a:t>
            </a: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endParaRPr lang="pt-BR" altLang="pt-BR" sz="2000">
              <a:latin typeface="Verdana" panose="020B0604030504040204" pitchFamily="34" charset="0"/>
            </a:endParaRPr>
          </a:p>
          <a:p>
            <a:pPr eaLnBrk="1" hangingPunct="1">
              <a:buClr>
                <a:srgbClr val="0033CC"/>
              </a:buClr>
              <a:buFont typeface="Wingdings" panose="05000000000000000000" pitchFamily="2" charset="2"/>
              <a:buNone/>
            </a:pPr>
            <a:r>
              <a:rPr lang="pt-BR" altLang="pt-BR" sz="2000">
                <a:solidFill>
                  <a:srgbClr val="008ED2"/>
                </a:solidFill>
                <a:latin typeface="Verdana" panose="020B0604030504040204" pitchFamily="34" charset="0"/>
              </a:rPr>
              <a:t>Empregados:</a:t>
            </a:r>
            <a:r>
              <a:rPr lang="pt-BR" altLang="pt-BR" sz="2000">
                <a:latin typeface="Verdana" panose="020B0604030504040204" pitchFamily="34" charset="0"/>
              </a:rPr>
              <a:t> 16.880</a:t>
            </a:r>
          </a:p>
        </p:txBody>
      </p:sp>
      <p:sp>
        <p:nvSpPr>
          <p:cNvPr id="18437" name="Text Box 10"/>
          <p:cNvSpPr txBox="1">
            <a:spLocks noChangeArrowheads="1"/>
          </p:cNvSpPr>
          <p:nvPr/>
        </p:nvSpPr>
        <p:spPr bwMode="auto">
          <a:xfrm>
            <a:off x="4038600" y="5257800"/>
            <a:ext cx="4495800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lnSpc>
                <a:spcPct val="85000"/>
              </a:lnSpc>
              <a:spcBef>
                <a:spcPct val="25000"/>
              </a:spcBef>
            </a:pPr>
            <a:r>
              <a:rPr lang="pt-BR" altLang="pt-BR" sz="1200">
                <a:latin typeface="Arial" panose="020B0604020202020204" pitchFamily="34" charset="0"/>
              </a:rPr>
              <a:t>Fonte: Estatuto Social e Demonstrações </a:t>
            </a:r>
            <a:br>
              <a:rPr lang="pt-BR" altLang="pt-BR" sz="1200">
                <a:latin typeface="Arial" panose="020B0604020202020204" pitchFamily="34" charset="0"/>
              </a:rPr>
            </a:br>
            <a:r>
              <a:rPr lang="pt-BR" altLang="pt-BR" sz="1200">
                <a:latin typeface="Arial" panose="020B0604020202020204" pitchFamily="34" charset="0"/>
              </a:rPr>
              <a:t>Financeiras (3° Trimestre de 2007) </a:t>
            </a:r>
          </a:p>
          <a:p>
            <a:pPr algn="r" eaLnBrk="1" hangingPunct="1">
              <a:lnSpc>
                <a:spcPct val="85000"/>
              </a:lnSpc>
              <a:spcBef>
                <a:spcPct val="25000"/>
              </a:spcBef>
            </a:pPr>
            <a:r>
              <a:rPr lang="pt-BR" altLang="pt-BR" sz="1200">
                <a:latin typeface="Arial" panose="020B0604020202020204" pitchFamily="34" charset="0"/>
              </a:rPr>
              <a:t>* Valor Exato: R$ 9.732.732,00</a:t>
            </a:r>
          </a:p>
          <a:p>
            <a:pPr algn="ctr" eaLnBrk="1" hangingPunct="1">
              <a:spcBef>
                <a:spcPct val="50000"/>
              </a:spcBef>
            </a:pPr>
            <a:endParaRPr lang="pt-BR" altLang="pt-B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457200" y="474663"/>
            <a:ext cx="7543800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40000"/>
              </a:lnSpc>
              <a:spcBef>
                <a:spcPct val="50000"/>
              </a:spcBef>
            </a:pPr>
            <a:r>
              <a:rPr lang="pt-BR" altLang="pt-BR" b="1">
                <a:solidFill>
                  <a:srgbClr val="008ED2"/>
                </a:solidFill>
                <a:latin typeface="Verdana" panose="020B0604030504040204" pitchFamily="34" charset="0"/>
              </a:rPr>
              <a:t>Água - a energia da vida</a:t>
            </a: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457200" y="1219200"/>
            <a:ext cx="815340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pt-BR" altLang="pt-BR">
                <a:solidFill>
                  <a:srgbClr val="008ED2"/>
                </a:solidFill>
                <a:latin typeface="Verdana" panose="020B0604030504040204" pitchFamily="34" charset="0"/>
              </a:rPr>
              <a:t>Índices Sabesp, Brasil e Países Europeus</a:t>
            </a:r>
          </a:p>
          <a:p>
            <a:pPr eaLnBrk="1" hangingPunct="1">
              <a:lnSpc>
                <a:spcPct val="80000"/>
              </a:lnSpc>
              <a:spcBef>
                <a:spcPct val="50000"/>
              </a:spcBef>
            </a:pPr>
            <a:r>
              <a:rPr lang="pt-BR" altLang="pt-BR" sz="2000">
                <a:latin typeface="Verdana" panose="020B0604030504040204" pitchFamily="34" charset="0"/>
              </a:rPr>
              <a:t>Abastecimento de Água, Coleta e Tratamento dos Esgotos*</a:t>
            </a:r>
          </a:p>
        </p:txBody>
      </p:sp>
      <p:pic>
        <p:nvPicPr>
          <p:cNvPr id="20484" name="Picture 5" descr="Sabesp Mund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105025"/>
            <a:ext cx="4757738" cy="360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5" name="AutoShape 6"/>
          <p:cNvSpPr>
            <a:spLocks noChangeArrowheads="1"/>
          </p:cNvSpPr>
          <p:nvPr/>
        </p:nvSpPr>
        <p:spPr bwMode="auto">
          <a:xfrm>
            <a:off x="5486400" y="3092450"/>
            <a:ext cx="3352800" cy="2320925"/>
          </a:xfrm>
          <a:prstGeom prst="upArrowCallout">
            <a:avLst>
              <a:gd name="adj1" fmla="val 36115"/>
              <a:gd name="adj2" fmla="val 36115"/>
              <a:gd name="adj3" fmla="val 16667"/>
              <a:gd name="adj4" fmla="val 66667"/>
            </a:avLst>
          </a:prstGeom>
          <a:noFill/>
          <a:ln w="28575">
            <a:solidFill>
              <a:srgbClr val="336699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CC3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7620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ts val="1200"/>
              </a:spcBef>
            </a:pPr>
            <a:r>
              <a:rPr lang="pt-BR" altLang="pt-BR" sz="1600" b="1">
                <a:latin typeface="Verdana" panose="020B0604030504040204" pitchFamily="34" charset="0"/>
              </a:rPr>
              <a:t>Para cada US$ 1 investido em saneamento, US$ 10 são economizados em saúde curativa, segundo a OMS – Organização Mundial da Saúde</a:t>
            </a:r>
          </a:p>
        </p:txBody>
      </p:sp>
      <p:graphicFrame>
        <p:nvGraphicFramePr>
          <p:cNvPr id="20486" name="Object 7"/>
          <p:cNvGraphicFramePr>
            <a:graphicFrameLocks noChangeAspect="1"/>
          </p:cNvGraphicFramePr>
          <p:nvPr/>
        </p:nvGraphicFramePr>
        <p:xfrm>
          <a:off x="5995988" y="2209800"/>
          <a:ext cx="223837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" name="Photo Editor Photo" r:id="rId5" imgW="2238687" imgH="714286" progId="MSPhotoEd.3">
                  <p:embed/>
                </p:oleObj>
              </mc:Choice>
              <mc:Fallback>
                <p:oleObj name="Photo Editor Photo" r:id="rId5" imgW="2238687" imgH="714286" progId="MSPhotoEd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95988" y="2209800"/>
                        <a:ext cx="2238375" cy="714375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3366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7" name="Text Box 8"/>
          <p:cNvSpPr txBox="1">
            <a:spLocks noChangeArrowheads="1"/>
          </p:cNvSpPr>
          <p:nvPr/>
        </p:nvSpPr>
        <p:spPr bwMode="auto">
          <a:xfrm>
            <a:off x="5410200" y="5562600"/>
            <a:ext cx="34290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1200">
                <a:latin typeface="Verdana" panose="020B0604030504040204" pitchFamily="34" charset="0"/>
              </a:rPr>
              <a:t>Fonte: Sabesp 2007, </a:t>
            </a:r>
          </a:p>
          <a:p>
            <a:pPr algn="r" eaLnBrk="1" hangingPunct="1">
              <a:lnSpc>
                <a:spcPct val="50000"/>
              </a:lnSpc>
              <a:spcBef>
                <a:spcPct val="50000"/>
              </a:spcBef>
            </a:pPr>
            <a:r>
              <a:rPr lang="pt-BR" altLang="pt-BR" sz="1200">
                <a:latin typeface="Verdana" panose="020B0604030504040204" pitchFamily="34" charset="0"/>
              </a:rPr>
              <a:t>SNIS 2005, Pinsent Masons 2003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strutura padrão">
  <a:themeElements>
    <a:clrScheme name="Estrutura padrão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trutura padrã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Estrutura padrão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trutura padrão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920</Words>
  <Application>Microsoft Office PowerPoint</Application>
  <PresentationFormat>Apresentação na tela (4:3)</PresentationFormat>
  <Paragraphs>231</Paragraphs>
  <Slides>29</Slides>
  <Notes>29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29</vt:i4>
      </vt:variant>
    </vt:vector>
  </HeadingPairs>
  <TitlesOfParts>
    <vt:vector size="36" baseType="lpstr">
      <vt:lpstr>Times New Roman</vt:lpstr>
      <vt:lpstr>Arial</vt:lpstr>
      <vt:lpstr>Verdana</vt:lpstr>
      <vt:lpstr>Wingdings</vt:lpstr>
      <vt:lpstr>Estrutura padrão</vt:lpstr>
      <vt:lpstr>Imagem de bitmap</vt:lpstr>
      <vt:lpstr>Foto do Microsoft Photo Editor 3.0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SABESP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mvromanelli</dc:creator>
  <cp:lastModifiedBy>FeLix SeNa SiLvA</cp:lastModifiedBy>
  <cp:revision>31</cp:revision>
  <dcterms:created xsi:type="dcterms:W3CDTF">2008-02-21T12:47:15Z</dcterms:created>
  <dcterms:modified xsi:type="dcterms:W3CDTF">2015-02-08T03:38:18Z</dcterms:modified>
</cp:coreProperties>
</file>

<file path=docProps/thumbnail.jpeg>
</file>